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9" r:id="rId2"/>
    <p:sldId id="264" r:id="rId3"/>
    <p:sldId id="266" r:id="rId4"/>
    <p:sldId id="272" r:id="rId5"/>
    <p:sldId id="265" r:id="rId6"/>
    <p:sldId id="279" r:id="rId7"/>
    <p:sldId id="280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80" y="40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4/30/2019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4/30/2019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35052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953000"/>
            <a:ext cx="8229600" cy="1066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1" y="533400"/>
            <a:ext cx="8077201" cy="5592764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514601"/>
            <a:ext cx="9144000" cy="2819400"/>
          </a:xfrm>
        </p:spPr>
        <p:txBody>
          <a:bodyPr anchor="b">
            <a:noAutofit/>
          </a:bodyPr>
          <a:lstStyle>
            <a:lvl1pPr algn="l">
              <a:defRPr sz="66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990600"/>
            <a:ext cx="8229600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4" y="1828800"/>
            <a:ext cx="4645152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5412" y="1828800"/>
            <a:ext cx="46482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4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8462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8462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012" y="838200"/>
            <a:ext cx="6172201" cy="5181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51038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484812" y="836610"/>
            <a:ext cx="5867401" cy="5183190"/>
          </a:xfr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3829175-527E-46A3-863C-1BB1F163B849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pts.dyc.edu/learningcenter/owl/exercises/fragments_ex1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 #1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>
                <a:solidFill>
                  <a:schemeClr val="accent1"/>
                </a:solidFill>
              </a:rPr>
              <a:t>FRAGMENTS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3812" y="228600"/>
            <a:ext cx="4217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FRAGMENTS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1412" y="1064568"/>
            <a:ext cx="10363200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 fragment is an incomplete thought; it may be missing a subject or a verb and so does not count as a full sentence</a:t>
            </a:r>
            <a:r>
              <a:rPr lang="en-US" sz="2800" dirty="0"/>
              <a:t>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6612" y="2451557"/>
            <a:ext cx="10668000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Fragment: I checked my phone seven times already today.  </a:t>
            </a:r>
            <a:r>
              <a:rPr lang="en-US" sz="2800" b="1" dirty="0">
                <a:solidFill>
                  <a:srgbClr val="FF0000"/>
                </a:solidFill>
              </a:rPr>
              <a:t>Starting as soon as I woke up.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chemeClr val="tx2"/>
                </a:solidFill>
              </a:rPr>
              <a:t>Fragment: When the weekend arrives, I have so much to do.  </a:t>
            </a:r>
            <a:r>
              <a:rPr lang="en-US" sz="2800" b="1" dirty="0">
                <a:solidFill>
                  <a:srgbClr val="FF0000"/>
                </a:solidFill>
              </a:rPr>
              <a:t>Like doing laundry, cleaning my room, and finishing my science project. </a:t>
            </a:r>
          </a:p>
        </p:txBody>
      </p:sp>
    </p:spTree>
    <p:extLst>
      <p:ext uri="{BB962C8B-B14F-4D97-AF65-F5344CB8AC3E}">
        <p14:creationId xmlns:p14="http://schemas.microsoft.com/office/powerpoint/2010/main" val="46659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0412" y="1228130"/>
            <a:ext cx="10744200" cy="440120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OPTIONS</a:t>
            </a: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chemeClr val="accent1"/>
                </a:solidFill>
              </a:rPr>
              <a:t>Check to see if the phrase is missing a subject; if so, add one.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chemeClr val="accent1"/>
                </a:solidFill>
              </a:rPr>
              <a:t>Check to see if the phrase is missing a verb; if so, add one.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chemeClr val="accent1"/>
                </a:solidFill>
              </a:rPr>
              <a:t>Can you just combine the fragment with an existing sentence?  That may be as simple as adding a comma, or it may require you to re-write the pair of phrases for a fluent, concise, full sentence.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3812" y="304800"/>
            <a:ext cx="9514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do you fix a fragment?</a:t>
            </a:r>
          </a:p>
        </p:txBody>
      </p:sp>
    </p:spTree>
    <p:extLst>
      <p:ext uri="{BB962C8B-B14F-4D97-AF65-F5344CB8AC3E}">
        <p14:creationId xmlns:p14="http://schemas.microsoft.com/office/powerpoint/2010/main" val="8217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8012" y="1514563"/>
            <a:ext cx="11049000" cy="449353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</a:rPr>
              <a:t>Fragment: I checked my phone seven times already today.  </a:t>
            </a:r>
            <a:r>
              <a:rPr lang="en-US" sz="2600" b="1" dirty="0">
                <a:solidFill>
                  <a:srgbClr val="FF0000"/>
                </a:solidFill>
              </a:rPr>
              <a:t>Starting as soon as I woke up.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As soon as I woke up this morning, I checked my phone, which I’ve now done seven times.</a:t>
            </a:r>
          </a:p>
          <a:p>
            <a:endParaRPr lang="en-US" sz="2600" b="1" dirty="0">
              <a:solidFill>
                <a:schemeClr val="tx2"/>
              </a:solidFill>
            </a:endParaRPr>
          </a:p>
          <a:p>
            <a:r>
              <a:rPr lang="en-US" sz="2600" b="1" dirty="0">
                <a:solidFill>
                  <a:schemeClr val="tx2"/>
                </a:solidFill>
              </a:rPr>
              <a:t>Fragment: When the weekend arrives, I have so much to do.  </a:t>
            </a:r>
            <a:r>
              <a:rPr lang="en-US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</a:t>
            </a:r>
            <a:r>
              <a:rPr lang="en-US" sz="2600" b="1" dirty="0">
                <a:solidFill>
                  <a:srgbClr val="FF0000"/>
                </a:solidFill>
              </a:rPr>
              <a:t>ke doing laundry, cleaning my room, and finishing my science project</a:t>
            </a:r>
            <a:r>
              <a:rPr lang="en-US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I have so much to do this weekend, like laundry, cleaning, and studying.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Doing laundry, cleaning my room, and finishing my science project are the many things I have to do this weekend.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7612" y="218018"/>
            <a:ext cx="6110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Fixing a Fragment</a:t>
            </a:r>
          </a:p>
        </p:txBody>
      </p:sp>
    </p:spTree>
    <p:extLst>
      <p:ext uri="{BB962C8B-B14F-4D97-AF65-F5344CB8AC3E}">
        <p14:creationId xmlns:p14="http://schemas.microsoft.com/office/powerpoint/2010/main" val="373013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3500" y="2226754"/>
            <a:ext cx="11125200" cy="446276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Seattle is a wonderful place to live.  Having mountains, ocean, and forests all within easy driving distance.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Why do I think the author’s position is problematic?  He makes generalizations that warrant further support.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Most people would agree that citizens deserve quality health care.  But every treatment has its price.  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Summer will be here soon.  Not before a lot of work and stress, though.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3812" y="152400"/>
            <a:ext cx="8191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Sentences? Fragments?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0200" y="1044354"/>
            <a:ext cx="105918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DIRECTIONS:  Number your scrap paper from 1-4.  Look at each pairing of clauses.  Is the pairing correct in providing full sentences, or is there a fragment?  Write “C” or “F” next to each number.</a:t>
            </a:r>
          </a:p>
        </p:txBody>
      </p:sp>
    </p:spTree>
    <p:extLst>
      <p:ext uri="{BB962C8B-B14F-4D97-AF65-F5344CB8AC3E}">
        <p14:creationId xmlns:p14="http://schemas.microsoft.com/office/powerpoint/2010/main" val="252713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3500" y="2226754"/>
            <a:ext cx="11125200" cy="446276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Seattle is a wonderful place to live.  </a:t>
            </a:r>
            <a:r>
              <a:rPr lang="en-US" sz="2600" b="1" dirty="0">
                <a:solidFill>
                  <a:srgbClr val="FF0000"/>
                </a:solidFill>
              </a:rPr>
              <a:t>Having mountains, ocean, and forests all within easy driving distance.  FRAGMENT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Why do I think the author’s position is problematic?  He makes generalizations that warrant further support.  </a:t>
            </a:r>
            <a:r>
              <a:rPr lang="en-US" sz="2600" b="1" dirty="0">
                <a:solidFill>
                  <a:schemeClr val="tx2"/>
                </a:solidFill>
                <a:highlight>
                  <a:srgbClr val="FFFF00"/>
                </a:highlight>
              </a:rPr>
              <a:t>CORRECT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Most people would agree that citizens deserve quality health care.  But every treatment has its price.  </a:t>
            </a:r>
            <a:r>
              <a:rPr lang="en-US" sz="2600" b="1" dirty="0">
                <a:solidFill>
                  <a:schemeClr val="tx2"/>
                </a:solidFill>
                <a:highlight>
                  <a:srgbClr val="FFFF00"/>
                </a:highlight>
              </a:rPr>
              <a:t>CORRECT</a:t>
            </a:r>
          </a:p>
          <a:p>
            <a:pPr marL="342900" indent="-342900">
              <a:buAutoNum type="arabicPeriod"/>
            </a:pPr>
            <a:endParaRPr lang="en-US" sz="2600" b="1" dirty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Summer will be here soon.  </a:t>
            </a:r>
            <a:r>
              <a:rPr lang="en-US" sz="2600" b="1" dirty="0">
                <a:solidFill>
                  <a:srgbClr val="FF0000"/>
                </a:solidFill>
              </a:rPr>
              <a:t>Not before a lot of work and stress, though.  FRAGMENT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3812" y="152400"/>
            <a:ext cx="8191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Sentences? Fragments?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0200" y="1044354"/>
            <a:ext cx="105918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DIRECTIONS:  Number your scrap paper from 1-4.  Look at each pairing of clauses.  Is the pairing correct in providing full sentences, or is there a fragment?  Write “C” or “F” next to each number.</a:t>
            </a:r>
          </a:p>
        </p:txBody>
      </p:sp>
    </p:spTree>
    <p:extLst>
      <p:ext uri="{BB962C8B-B14F-4D97-AF65-F5344CB8AC3E}">
        <p14:creationId xmlns:p14="http://schemas.microsoft.com/office/powerpoint/2010/main" val="317721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A98E1B-EACA-433D-BA6C-AB03E1A2BF7A}"/>
              </a:ext>
            </a:extLst>
          </p:cNvPr>
          <p:cNvSpPr txBox="1"/>
          <p:nvPr/>
        </p:nvSpPr>
        <p:spPr>
          <a:xfrm>
            <a:off x="2208212" y="1413066"/>
            <a:ext cx="8534400" cy="403187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b="1" dirty="0">
                <a:highlight>
                  <a:srgbClr val="FFFF00"/>
                </a:highlight>
              </a:rPr>
              <a:t>PRACTICE</a:t>
            </a:r>
          </a:p>
          <a:p>
            <a:r>
              <a:rPr lang="en-US" sz="3200" dirty="0"/>
              <a:t>DIRECTIONS:  Record your scores on paper, and complete the online quiz (link below).  Note your score and submit to the teacher.</a:t>
            </a:r>
          </a:p>
          <a:p>
            <a:endParaRPr lang="en-US" sz="3200" dirty="0"/>
          </a:p>
          <a:p>
            <a:r>
              <a:rPr lang="en-US" sz="3200" u="sng" dirty="0">
                <a:hlinkClick r:id="rId2"/>
              </a:rPr>
              <a:t>http://depts.dyc.edu/learningcenter/owl/exercises/fragments_ex1.htm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265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ertical and Horizonta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and horizontal design slides.potx" id="{7E307492-4344-40EC-954C-E30551E95991}" vid="{493C3130-E1FA-416B-8465-D41FAD56C1B7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slides</Template>
  <TotalTime>183</TotalTime>
  <Words>567</Words>
  <Application>Microsoft Office PowerPoint</Application>
  <PresentationFormat>Custom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굴림</vt:lpstr>
      <vt:lpstr>Arial</vt:lpstr>
      <vt:lpstr>Century Gothic</vt:lpstr>
      <vt:lpstr>Vertical and Horizontal design template</vt:lpstr>
      <vt:lpstr>GRAMMAR #1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</dc:title>
  <dc:creator>Colleen Remar</dc:creator>
  <cp:lastModifiedBy>REMAR, COLLEEN</cp:lastModifiedBy>
  <cp:revision>15</cp:revision>
  <dcterms:created xsi:type="dcterms:W3CDTF">2018-05-06T00:26:00Z</dcterms:created>
  <dcterms:modified xsi:type="dcterms:W3CDTF">2019-04-30T16:21:39Z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